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arlow Bold" charset="1" panose="00000800000000000000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800000000000000"/>
      <p:regular r:id="rId18"/>
    </p:embeddedFont>
    <p:embeddedFont>
      <p:font typeface="Barlow Light" charset="1" panose="000004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5238" t="0" r="-4523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05886" y="3769221"/>
            <a:ext cx="9534228" cy="15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Stock Price Prediction for State Bank of India (SBIN)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5886" y="5645349"/>
            <a:ext cx="9534228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Using Machine Learning and Time-Series Forecasting to analyze and predict Indian stock market prices with 1 year of SBIN data from NSE India.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05886" y="1510754"/>
            <a:ext cx="8174683" cy="81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Conclusion &amp; Trading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5886" y="2706985"/>
            <a:ext cx="236935" cy="37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Barlow Light"/>
                <a:ea typeface="Barlow Light"/>
                <a:cs typeface="Barlow Light"/>
                <a:sym typeface="Barlow Light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05886" y="3057822"/>
            <a:ext cx="4648646" cy="28575"/>
            <a:chOff x="0" y="0"/>
            <a:chExt cx="6198195" cy="381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198235" cy="38100"/>
            </a:xfrm>
            <a:custGeom>
              <a:avLst/>
              <a:gdLst/>
              <a:ahLst/>
              <a:cxnLst/>
              <a:rect r="r" b="b" t="t" l="l"/>
              <a:pathLst>
                <a:path h="38100" w="6198235">
                  <a:moveTo>
                    <a:pt x="0" y="0"/>
                  </a:moveTo>
                  <a:lnTo>
                    <a:pt x="6198235" y="0"/>
                  </a:lnTo>
                  <a:lnTo>
                    <a:pt x="619823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" r="0" b="-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144488" y="2701379"/>
            <a:ext cx="3374231" cy="40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Comprehensive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05886" y="3689002"/>
            <a:ext cx="4162128" cy="146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Combining correlation analysis, technical indicators, and machine learning provides actionable insights for traders and investors.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91467" y="2706985"/>
            <a:ext cx="475060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Barlow Light"/>
                <a:ea typeface="Barlow Light"/>
                <a:cs typeface="Barlow Light"/>
                <a:sym typeface="Barlow Light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691467" y="3081486"/>
            <a:ext cx="4648646" cy="28575"/>
            <a:chOff x="0" y="0"/>
            <a:chExt cx="6198195" cy="3810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6198235" cy="38100"/>
            </a:xfrm>
            <a:custGeom>
              <a:avLst/>
              <a:gdLst/>
              <a:ahLst/>
              <a:cxnLst/>
              <a:rect r="r" b="b" t="t" l="l"/>
              <a:pathLst>
                <a:path h="38100" w="6198235">
                  <a:moveTo>
                    <a:pt x="0" y="0"/>
                  </a:moveTo>
                  <a:lnTo>
                    <a:pt x="6198235" y="0"/>
                  </a:lnTo>
                  <a:lnTo>
                    <a:pt x="619823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" r="0" b="-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166528" y="2701379"/>
            <a:ext cx="3117949" cy="40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Daily Decision Support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91467" y="3689002"/>
            <a:ext cx="4648646" cy="12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Random Forest assists in daily buy/sell decisions using technical signals with 75% accuracy for trend prediction.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05886" y="5619899"/>
            <a:ext cx="338601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Barlow Light"/>
                <a:ea typeface="Barlow Light"/>
                <a:cs typeface="Barlow Light"/>
                <a:sym typeface="Barlow Light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05886" y="6046589"/>
            <a:ext cx="9534228" cy="28575"/>
            <a:chOff x="0" y="0"/>
            <a:chExt cx="12712303" cy="381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2712319" cy="38100"/>
            </a:xfrm>
            <a:custGeom>
              <a:avLst/>
              <a:gdLst/>
              <a:ahLst/>
              <a:cxnLst/>
              <a:rect r="r" b="b" t="t" l="l"/>
              <a:pathLst>
                <a:path h="38100" w="12712319">
                  <a:moveTo>
                    <a:pt x="0" y="0"/>
                  </a:moveTo>
                  <a:lnTo>
                    <a:pt x="12712319" y="0"/>
                  </a:lnTo>
                  <a:lnTo>
                    <a:pt x="12712319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" t="0" r="-1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44488" y="5610026"/>
            <a:ext cx="3117949" cy="40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Forecasting Power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25073" y="6103739"/>
            <a:ext cx="9534228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Prophet provides broader forecasts with uncertainty intervals, offering a comprehensive toolkit for market momentum analysis.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00900" y="7280969"/>
            <a:ext cx="9534228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Together, these tools offer improved risk management and better trading decisions for SBIN stock analysis.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738" t="0" r="-8779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3124" y="3425726"/>
            <a:ext cx="4658171" cy="2550467"/>
            <a:chOff x="0" y="0"/>
            <a:chExt cx="6210895" cy="34006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198235" cy="3387979"/>
            </a:xfrm>
            <a:custGeom>
              <a:avLst/>
              <a:gdLst/>
              <a:ahLst/>
              <a:cxnLst/>
              <a:rect r="r" b="b" t="t" l="l"/>
              <a:pathLst>
                <a:path h="3387979" w="6198235">
                  <a:moveTo>
                    <a:pt x="0" y="473964"/>
                  </a:moveTo>
                  <a:cubicBezTo>
                    <a:pt x="0" y="212217"/>
                    <a:pt x="212598" y="0"/>
                    <a:pt x="474726" y="0"/>
                  </a:cubicBezTo>
                  <a:lnTo>
                    <a:pt x="5723509" y="0"/>
                  </a:lnTo>
                  <a:cubicBezTo>
                    <a:pt x="5985764" y="0"/>
                    <a:pt x="6198235" y="212217"/>
                    <a:pt x="6198235" y="473964"/>
                  </a:cubicBezTo>
                  <a:lnTo>
                    <a:pt x="6198235" y="2914015"/>
                  </a:lnTo>
                  <a:cubicBezTo>
                    <a:pt x="6198235" y="3175762"/>
                    <a:pt x="5985637" y="3387979"/>
                    <a:pt x="5723509" y="3387979"/>
                  </a:cubicBezTo>
                  <a:lnTo>
                    <a:pt x="474726" y="3387979"/>
                  </a:lnTo>
                  <a:cubicBezTo>
                    <a:pt x="212598" y="3387979"/>
                    <a:pt x="0" y="3175762"/>
                    <a:pt x="0" y="2914015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10935" cy="3400679"/>
            </a:xfrm>
            <a:custGeom>
              <a:avLst/>
              <a:gdLst/>
              <a:ahLst/>
              <a:cxnLst/>
              <a:rect r="r" b="b" t="t" l="l"/>
              <a:pathLst>
                <a:path h="3400679" w="6210935">
                  <a:moveTo>
                    <a:pt x="0" y="480314"/>
                  </a:moveTo>
                  <a:cubicBezTo>
                    <a:pt x="0" y="215011"/>
                    <a:pt x="215392" y="0"/>
                    <a:pt x="481076" y="0"/>
                  </a:cubicBezTo>
                  <a:lnTo>
                    <a:pt x="5729859" y="0"/>
                  </a:lnTo>
                  <a:lnTo>
                    <a:pt x="5729859" y="6350"/>
                  </a:lnTo>
                  <a:lnTo>
                    <a:pt x="5729859" y="0"/>
                  </a:lnTo>
                  <a:cubicBezTo>
                    <a:pt x="5995543" y="0"/>
                    <a:pt x="6210935" y="215011"/>
                    <a:pt x="6210935" y="480314"/>
                  </a:cubicBezTo>
                  <a:lnTo>
                    <a:pt x="6204585" y="480314"/>
                  </a:lnTo>
                  <a:lnTo>
                    <a:pt x="6210935" y="480314"/>
                  </a:lnTo>
                  <a:lnTo>
                    <a:pt x="6210935" y="2920365"/>
                  </a:lnTo>
                  <a:lnTo>
                    <a:pt x="6204585" y="2920365"/>
                  </a:lnTo>
                  <a:lnTo>
                    <a:pt x="6210935" y="2920365"/>
                  </a:lnTo>
                  <a:cubicBezTo>
                    <a:pt x="6210935" y="3185668"/>
                    <a:pt x="5995543" y="3400679"/>
                    <a:pt x="5729859" y="3400679"/>
                  </a:cubicBezTo>
                  <a:lnTo>
                    <a:pt x="5729859" y="3394329"/>
                  </a:lnTo>
                  <a:lnTo>
                    <a:pt x="5729859" y="3400679"/>
                  </a:lnTo>
                  <a:lnTo>
                    <a:pt x="481076" y="3400679"/>
                  </a:lnTo>
                  <a:lnTo>
                    <a:pt x="481076" y="3394329"/>
                  </a:lnTo>
                  <a:lnTo>
                    <a:pt x="481076" y="3400679"/>
                  </a:lnTo>
                  <a:cubicBezTo>
                    <a:pt x="215392" y="3400679"/>
                    <a:pt x="0" y="3185541"/>
                    <a:pt x="0" y="2920365"/>
                  </a:cubicBezTo>
                  <a:lnTo>
                    <a:pt x="0" y="480314"/>
                  </a:lnTo>
                  <a:lnTo>
                    <a:pt x="6350" y="480314"/>
                  </a:lnTo>
                  <a:lnTo>
                    <a:pt x="0" y="480314"/>
                  </a:lnTo>
                  <a:moveTo>
                    <a:pt x="12700" y="480314"/>
                  </a:moveTo>
                  <a:lnTo>
                    <a:pt x="12700" y="2920365"/>
                  </a:lnTo>
                  <a:lnTo>
                    <a:pt x="6350" y="2920365"/>
                  </a:lnTo>
                  <a:lnTo>
                    <a:pt x="12700" y="2920365"/>
                  </a:lnTo>
                  <a:cubicBezTo>
                    <a:pt x="12700" y="3178556"/>
                    <a:pt x="222377" y="3387979"/>
                    <a:pt x="481076" y="3387979"/>
                  </a:cubicBezTo>
                  <a:lnTo>
                    <a:pt x="5729859" y="3387979"/>
                  </a:lnTo>
                  <a:cubicBezTo>
                    <a:pt x="5988558" y="3387979"/>
                    <a:pt x="6198235" y="3178683"/>
                    <a:pt x="6198235" y="2920365"/>
                  </a:cubicBezTo>
                  <a:lnTo>
                    <a:pt x="6198235" y="480314"/>
                  </a:lnTo>
                  <a:cubicBezTo>
                    <a:pt x="6198235" y="221996"/>
                    <a:pt x="5988558" y="12700"/>
                    <a:pt x="5729859" y="12700"/>
                  </a:cubicBezTo>
                  <a:lnTo>
                    <a:pt x="481076" y="12700"/>
                  </a:lnTo>
                  <a:lnTo>
                    <a:pt x="481076" y="6350"/>
                  </a:lnTo>
                  <a:lnTo>
                    <a:pt x="481076" y="12700"/>
                  </a:lnTo>
                  <a:cubicBezTo>
                    <a:pt x="222377" y="12700"/>
                    <a:pt x="12700" y="221996"/>
                    <a:pt x="12700" y="480314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828705" y="3425726"/>
            <a:ext cx="4658171" cy="2550467"/>
            <a:chOff x="0" y="0"/>
            <a:chExt cx="6210895" cy="34006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198235" cy="3387979"/>
            </a:xfrm>
            <a:custGeom>
              <a:avLst/>
              <a:gdLst/>
              <a:ahLst/>
              <a:cxnLst/>
              <a:rect r="r" b="b" t="t" l="l"/>
              <a:pathLst>
                <a:path h="3387979" w="6198235">
                  <a:moveTo>
                    <a:pt x="0" y="473964"/>
                  </a:moveTo>
                  <a:cubicBezTo>
                    <a:pt x="0" y="212217"/>
                    <a:pt x="212598" y="0"/>
                    <a:pt x="474726" y="0"/>
                  </a:cubicBezTo>
                  <a:lnTo>
                    <a:pt x="5723509" y="0"/>
                  </a:lnTo>
                  <a:cubicBezTo>
                    <a:pt x="5985764" y="0"/>
                    <a:pt x="6198235" y="212217"/>
                    <a:pt x="6198235" y="473964"/>
                  </a:cubicBezTo>
                  <a:lnTo>
                    <a:pt x="6198235" y="2914015"/>
                  </a:lnTo>
                  <a:cubicBezTo>
                    <a:pt x="6198235" y="3175762"/>
                    <a:pt x="5985637" y="3387979"/>
                    <a:pt x="5723509" y="3387979"/>
                  </a:cubicBezTo>
                  <a:lnTo>
                    <a:pt x="474726" y="3387979"/>
                  </a:lnTo>
                  <a:cubicBezTo>
                    <a:pt x="212598" y="3387979"/>
                    <a:pt x="0" y="3175762"/>
                    <a:pt x="0" y="2914015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10935" cy="3400679"/>
            </a:xfrm>
            <a:custGeom>
              <a:avLst/>
              <a:gdLst/>
              <a:ahLst/>
              <a:cxnLst/>
              <a:rect r="r" b="b" t="t" l="l"/>
              <a:pathLst>
                <a:path h="3400679" w="6210935">
                  <a:moveTo>
                    <a:pt x="0" y="480314"/>
                  </a:moveTo>
                  <a:cubicBezTo>
                    <a:pt x="0" y="215011"/>
                    <a:pt x="215392" y="0"/>
                    <a:pt x="481076" y="0"/>
                  </a:cubicBezTo>
                  <a:lnTo>
                    <a:pt x="5729859" y="0"/>
                  </a:lnTo>
                  <a:lnTo>
                    <a:pt x="5729859" y="6350"/>
                  </a:lnTo>
                  <a:lnTo>
                    <a:pt x="5729859" y="0"/>
                  </a:lnTo>
                  <a:cubicBezTo>
                    <a:pt x="5995543" y="0"/>
                    <a:pt x="6210935" y="215011"/>
                    <a:pt x="6210935" y="480314"/>
                  </a:cubicBezTo>
                  <a:lnTo>
                    <a:pt x="6204585" y="480314"/>
                  </a:lnTo>
                  <a:lnTo>
                    <a:pt x="6210935" y="480314"/>
                  </a:lnTo>
                  <a:lnTo>
                    <a:pt x="6210935" y="2920365"/>
                  </a:lnTo>
                  <a:lnTo>
                    <a:pt x="6204585" y="2920365"/>
                  </a:lnTo>
                  <a:lnTo>
                    <a:pt x="6210935" y="2920365"/>
                  </a:lnTo>
                  <a:cubicBezTo>
                    <a:pt x="6210935" y="3185668"/>
                    <a:pt x="5995543" y="3400679"/>
                    <a:pt x="5729859" y="3400679"/>
                  </a:cubicBezTo>
                  <a:lnTo>
                    <a:pt x="5729859" y="3394329"/>
                  </a:lnTo>
                  <a:lnTo>
                    <a:pt x="5729859" y="3400679"/>
                  </a:lnTo>
                  <a:lnTo>
                    <a:pt x="481076" y="3400679"/>
                  </a:lnTo>
                  <a:lnTo>
                    <a:pt x="481076" y="3394329"/>
                  </a:lnTo>
                  <a:lnTo>
                    <a:pt x="481076" y="3400679"/>
                  </a:lnTo>
                  <a:cubicBezTo>
                    <a:pt x="215392" y="3400679"/>
                    <a:pt x="0" y="3185541"/>
                    <a:pt x="0" y="2920365"/>
                  </a:cubicBezTo>
                  <a:lnTo>
                    <a:pt x="0" y="480314"/>
                  </a:lnTo>
                  <a:lnTo>
                    <a:pt x="6350" y="480314"/>
                  </a:lnTo>
                  <a:lnTo>
                    <a:pt x="0" y="480314"/>
                  </a:lnTo>
                  <a:moveTo>
                    <a:pt x="12700" y="480314"/>
                  </a:moveTo>
                  <a:lnTo>
                    <a:pt x="12700" y="2920365"/>
                  </a:lnTo>
                  <a:lnTo>
                    <a:pt x="6350" y="2920365"/>
                  </a:lnTo>
                  <a:lnTo>
                    <a:pt x="12700" y="2920365"/>
                  </a:lnTo>
                  <a:cubicBezTo>
                    <a:pt x="12700" y="3178556"/>
                    <a:pt x="222377" y="3387979"/>
                    <a:pt x="481076" y="3387979"/>
                  </a:cubicBezTo>
                  <a:lnTo>
                    <a:pt x="5729859" y="3387979"/>
                  </a:lnTo>
                  <a:cubicBezTo>
                    <a:pt x="5988558" y="3387979"/>
                    <a:pt x="6198235" y="3178683"/>
                    <a:pt x="6198235" y="2920365"/>
                  </a:cubicBezTo>
                  <a:lnTo>
                    <a:pt x="6198235" y="480314"/>
                  </a:lnTo>
                  <a:cubicBezTo>
                    <a:pt x="6198235" y="221996"/>
                    <a:pt x="5988558" y="12700"/>
                    <a:pt x="5729859" y="12700"/>
                  </a:cubicBezTo>
                  <a:lnTo>
                    <a:pt x="481076" y="12700"/>
                  </a:lnTo>
                  <a:lnTo>
                    <a:pt x="481076" y="6350"/>
                  </a:lnTo>
                  <a:lnTo>
                    <a:pt x="481076" y="12700"/>
                  </a:lnTo>
                  <a:cubicBezTo>
                    <a:pt x="222377" y="12700"/>
                    <a:pt x="12700" y="221996"/>
                    <a:pt x="12700" y="480314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43124" y="6203602"/>
            <a:ext cx="9543752" cy="1792337"/>
            <a:chOff x="0" y="0"/>
            <a:chExt cx="12725003" cy="23897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12712319" cy="2377059"/>
            </a:xfrm>
            <a:custGeom>
              <a:avLst/>
              <a:gdLst/>
              <a:ahLst/>
              <a:cxnLst/>
              <a:rect r="r" b="b" t="t" l="l"/>
              <a:pathLst>
                <a:path h="2377059" w="12712319">
                  <a:moveTo>
                    <a:pt x="0" y="473964"/>
                  </a:moveTo>
                  <a:cubicBezTo>
                    <a:pt x="0" y="212217"/>
                    <a:pt x="213106" y="0"/>
                    <a:pt x="475996" y="0"/>
                  </a:cubicBezTo>
                  <a:lnTo>
                    <a:pt x="12236323" y="0"/>
                  </a:lnTo>
                  <a:cubicBezTo>
                    <a:pt x="12499213" y="0"/>
                    <a:pt x="12712319" y="212217"/>
                    <a:pt x="12712319" y="473964"/>
                  </a:cubicBezTo>
                  <a:lnTo>
                    <a:pt x="12712319" y="1903095"/>
                  </a:lnTo>
                  <a:cubicBezTo>
                    <a:pt x="12712319" y="2164842"/>
                    <a:pt x="12499213" y="2377059"/>
                    <a:pt x="12236323" y="2377059"/>
                  </a:cubicBezTo>
                  <a:lnTo>
                    <a:pt x="475996" y="2377059"/>
                  </a:lnTo>
                  <a:cubicBezTo>
                    <a:pt x="213106" y="2377059"/>
                    <a:pt x="0" y="2164842"/>
                    <a:pt x="0" y="1903095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25019" cy="2389759"/>
            </a:xfrm>
            <a:custGeom>
              <a:avLst/>
              <a:gdLst/>
              <a:ahLst/>
              <a:cxnLst/>
              <a:rect r="r" b="b" t="t" l="l"/>
              <a:pathLst>
                <a:path h="2389759" w="12725019">
                  <a:moveTo>
                    <a:pt x="0" y="480314"/>
                  </a:moveTo>
                  <a:cubicBezTo>
                    <a:pt x="0" y="215011"/>
                    <a:pt x="216027" y="0"/>
                    <a:pt x="482346" y="0"/>
                  </a:cubicBezTo>
                  <a:lnTo>
                    <a:pt x="12242673" y="0"/>
                  </a:lnTo>
                  <a:lnTo>
                    <a:pt x="12242673" y="6350"/>
                  </a:lnTo>
                  <a:lnTo>
                    <a:pt x="12242673" y="0"/>
                  </a:lnTo>
                  <a:cubicBezTo>
                    <a:pt x="12508992" y="0"/>
                    <a:pt x="12725019" y="215011"/>
                    <a:pt x="12725019" y="480314"/>
                  </a:cubicBezTo>
                  <a:lnTo>
                    <a:pt x="12718669" y="480314"/>
                  </a:lnTo>
                  <a:lnTo>
                    <a:pt x="12725019" y="480314"/>
                  </a:lnTo>
                  <a:lnTo>
                    <a:pt x="12725019" y="1909445"/>
                  </a:lnTo>
                  <a:lnTo>
                    <a:pt x="12718669" y="1909445"/>
                  </a:lnTo>
                  <a:lnTo>
                    <a:pt x="12725019" y="1909445"/>
                  </a:lnTo>
                  <a:cubicBezTo>
                    <a:pt x="12725019" y="2174748"/>
                    <a:pt x="12508992" y="2389759"/>
                    <a:pt x="12242673" y="2389759"/>
                  </a:cubicBezTo>
                  <a:lnTo>
                    <a:pt x="12242673" y="2383409"/>
                  </a:lnTo>
                  <a:lnTo>
                    <a:pt x="12242673" y="2389759"/>
                  </a:lnTo>
                  <a:lnTo>
                    <a:pt x="482346" y="2389759"/>
                  </a:lnTo>
                  <a:lnTo>
                    <a:pt x="482346" y="2383409"/>
                  </a:lnTo>
                  <a:lnTo>
                    <a:pt x="482346" y="2389759"/>
                  </a:lnTo>
                  <a:cubicBezTo>
                    <a:pt x="216027" y="2389759"/>
                    <a:pt x="0" y="2174748"/>
                    <a:pt x="0" y="1909445"/>
                  </a:cubicBezTo>
                  <a:lnTo>
                    <a:pt x="0" y="480314"/>
                  </a:lnTo>
                  <a:lnTo>
                    <a:pt x="6350" y="480314"/>
                  </a:lnTo>
                  <a:lnTo>
                    <a:pt x="0" y="480314"/>
                  </a:lnTo>
                  <a:moveTo>
                    <a:pt x="12700" y="480314"/>
                  </a:moveTo>
                  <a:lnTo>
                    <a:pt x="12700" y="1909445"/>
                  </a:lnTo>
                  <a:lnTo>
                    <a:pt x="6350" y="1909445"/>
                  </a:lnTo>
                  <a:lnTo>
                    <a:pt x="12700" y="1909445"/>
                  </a:lnTo>
                  <a:cubicBezTo>
                    <a:pt x="12700" y="2167636"/>
                    <a:pt x="222885" y="2377059"/>
                    <a:pt x="482346" y="2377059"/>
                  </a:cubicBezTo>
                  <a:lnTo>
                    <a:pt x="12242673" y="2377059"/>
                  </a:lnTo>
                  <a:cubicBezTo>
                    <a:pt x="12502134" y="2377059"/>
                    <a:pt x="12712319" y="2167636"/>
                    <a:pt x="12712319" y="1909445"/>
                  </a:cubicBezTo>
                  <a:lnTo>
                    <a:pt x="12712319" y="480314"/>
                  </a:lnTo>
                  <a:cubicBezTo>
                    <a:pt x="12712319" y="222123"/>
                    <a:pt x="12502007" y="12700"/>
                    <a:pt x="12242673" y="12700"/>
                  </a:cubicBezTo>
                  <a:lnTo>
                    <a:pt x="482346" y="12700"/>
                  </a:lnTo>
                  <a:lnTo>
                    <a:pt x="482346" y="6350"/>
                  </a:lnTo>
                  <a:lnTo>
                    <a:pt x="482346" y="12700"/>
                  </a:lnTo>
                  <a:cubicBezTo>
                    <a:pt x="222885" y="12700"/>
                    <a:pt x="12700" y="222123"/>
                    <a:pt x="12700" y="480314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2174776"/>
            <a:ext cx="9926207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Project Motivation &amp; Objectives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4346" y="3657897"/>
            <a:ext cx="3117949" cy="40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Market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4346" y="4132510"/>
            <a:ext cx="4155727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Understand past trends using technical indicators like SMA20/50, RSI14, and MACD for trend direction and momentum analysis.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79926" y="3657897"/>
            <a:ext cx="3117949" cy="40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Price Prediction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79926" y="4132510"/>
            <a:ext cx="4155727" cy="12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Predict future stock prices with Facebook Prophet and classify market direction using ML models.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4346" y="6435775"/>
            <a:ext cx="3117949" cy="40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Risk Management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4346" y="6910388"/>
            <a:ext cx="9041309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Detect anomalies like sudden price/volume spikes for better risk management and trading decisions.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891928"/>
            <a:ext cx="10371684" cy="81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Technical Features &amp; Data 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3126581"/>
            <a:ext cx="9604027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Handle missing values and convert dates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86" y="3588544"/>
            <a:ext cx="9604027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Sort chronologically for time-series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4050506"/>
            <a:ext cx="9604027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Create targets: next-day price, return %, binary trend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86" y="5293072"/>
            <a:ext cx="9604027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SMA20, SMA50 for trend direction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86" y="5755035"/>
            <a:ext cx="9604027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RSI14 momentum indicator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86" y="6216997"/>
            <a:ext cx="9604027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MACD, Signal, Histogram for reversals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886" y="6678960"/>
            <a:ext cx="9604027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Volatility and ROC for risk measures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639967" y="1106311"/>
            <a:ext cx="7709523" cy="7709523"/>
            <a:chOff x="0" y="0"/>
            <a:chExt cx="8280003" cy="82800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80019" cy="8280019"/>
            </a:xfrm>
            <a:custGeom>
              <a:avLst/>
              <a:gdLst/>
              <a:ahLst/>
              <a:cxnLst/>
              <a:rect r="r" b="b" t="t" l="l"/>
              <a:pathLst>
                <a:path h="8280019" w="8280019">
                  <a:moveTo>
                    <a:pt x="0" y="0"/>
                  </a:moveTo>
                  <a:lnTo>
                    <a:pt x="8280019" y="0"/>
                  </a:lnTo>
                  <a:lnTo>
                    <a:pt x="8280019" y="8280019"/>
                  </a:lnTo>
                  <a:lnTo>
                    <a:pt x="0" y="8280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47886" y="2557165"/>
            <a:ext cx="3117949" cy="40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Data Preprocessing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7886" y="4723656"/>
            <a:ext cx="3117949" cy="40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Feature Engineering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3124" y="1163093"/>
            <a:ext cx="11744291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RSI Technical Indicator Thresholds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86" y="3018830"/>
            <a:ext cx="1639222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RSI (Relative Strength Index, 14) measures momentum and buying/selling pressure on a scale of 0-100.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3124" y="3735884"/>
            <a:ext cx="16401752" cy="3440460"/>
            <a:chOff x="0" y="0"/>
            <a:chExt cx="21869003" cy="4587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69019" cy="4587367"/>
            </a:xfrm>
            <a:custGeom>
              <a:avLst/>
              <a:gdLst/>
              <a:ahLst/>
              <a:cxnLst/>
              <a:rect r="r" b="b" t="t" l="l"/>
              <a:pathLst>
                <a:path h="4587367" w="21869019">
                  <a:moveTo>
                    <a:pt x="0" y="480314"/>
                  </a:moveTo>
                  <a:cubicBezTo>
                    <a:pt x="0" y="215011"/>
                    <a:pt x="215519" y="0"/>
                    <a:pt x="481330" y="0"/>
                  </a:cubicBezTo>
                  <a:lnTo>
                    <a:pt x="21387688" y="0"/>
                  </a:lnTo>
                  <a:lnTo>
                    <a:pt x="21387688" y="6350"/>
                  </a:lnTo>
                  <a:lnTo>
                    <a:pt x="21387688" y="0"/>
                  </a:lnTo>
                  <a:cubicBezTo>
                    <a:pt x="21653500" y="0"/>
                    <a:pt x="21869019" y="215011"/>
                    <a:pt x="21869019" y="480314"/>
                  </a:cubicBezTo>
                  <a:lnTo>
                    <a:pt x="21862669" y="480314"/>
                  </a:lnTo>
                  <a:lnTo>
                    <a:pt x="21869019" y="480314"/>
                  </a:lnTo>
                  <a:lnTo>
                    <a:pt x="21869019" y="4107053"/>
                  </a:lnTo>
                  <a:lnTo>
                    <a:pt x="21862669" y="4107053"/>
                  </a:lnTo>
                  <a:lnTo>
                    <a:pt x="21869019" y="4107053"/>
                  </a:lnTo>
                  <a:cubicBezTo>
                    <a:pt x="21869019" y="4372356"/>
                    <a:pt x="21653500" y="4587367"/>
                    <a:pt x="21387688" y="4587367"/>
                  </a:cubicBezTo>
                  <a:lnTo>
                    <a:pt x="21387688" y="4581017"/>
                  </a:lnTo>
                  <a:lnTo>
                    <a:pt x="21387688" y="4587367"/>
                  </a:lnTo>
                  <a:lnTo>
                    <a:pt x="481330" y="4587367"/>
                  </a:lnTo>
                  <a:lnTo>
                    <a:pt x="481330" y="4581017"/>
                  </a:lnTo>
                  <a:lnTo>
                    <a:pt x="481330" y="4587367"/>
                  </a:lnTo>
                  <a:cubicBezTo>
                    <a:pt x="215519" y="4587240"/>
                    <a:pt x="0" y="4372229"/>
                    <a:pt x="0" y="4107053"/>
                  </a:cubicBezTo>
                  <a:lnTo>
                    <a:pt x="0" y="480314"/>
                  </a:lnTo>
                  <a:lnTo>
                    <a:pt x="6350" y="480314"/>
                  </a:lnTo>
                  <a:lnTo>
                    <a:pt x="0" y="480314"/>
                  </a:lnTo>
                  <a:moveTo>
                    <a:pt x="12700" y="480314"/>
                  </a:moveTo>
                  <a:lnTo>
                    <a:pt x="12700" y="4107053"/>
                  </a:lnTo>
                  <a:lnTo>
                    <a:pt x="6350" y="4107053"/>
                  </a:lnTo>
                  <a:lnTo>
                    <a:pt x="12700" y="4107053"/>
                  </a:lnTo>
                  <a:cubicBezTo>
                    <a:pt x="12700" y="4365244"/>
                    <a:pt x="222504" y="4574667"/>
                    <a:pt x="481330" y="4574667"/>
                  </a:cubicBezTo>
                  <a:lnTo>
                    <a:pt x="21387688" y="4574667"/>
                  </a:lnTo>
                  <a:cubicBezTo>
                    <a:pt x="21646514" y="4574667"/>
                    <a:pt x="21856319" y="4365371"/>
                    <a:pt x="21856319" y="4107053"/>
                  </a:cubicBezTo>
                  <a:lnTo>
                    <a:pt x="21856319" y="480314"/>
                  </a:lnTo>
                  <a:cubicBezTo>
                    <a:pt x="21856319" y="222123"/>
                    <a:pt x="21646514" y="12700"/>
                    <a:pt x="21387688" y="12700"/>
                  </a:cubicBezTo>
                  <a:lnTo>
                    <a:pt x="481330" y="12700"/>
                  </a:lnTo>
                  <a:lnTo>
                    <a:pt x="481330" y="6350"/>
                  </a:lnTo>
                  <a:lnTo>
                    <a:pt x="481330" y="12700"/>
                  </a:lnTo>
                  <a:cubicBezTo>
                    <a:pt x="222504" y="12700"/>
                    <a:pt x="12700" y="221996"/>
                    <a:pt x="12700" y="480314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7411" y="3750171"/>
            <a:ext cx="16373178" cy="682378"/>
            <a:chOff x="0" y="0"/>
            <a:chExt cx="21830903" cy="9098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30919" cy="909828"/>
            </a:xfrm>
            <a:custGeom>
              <a:avLst/>
              <a:gdLst/>
              <a:ahLst/>
              <a:cxnLst/>
              <a:rect r="r" b="b" t="t" l="l"/>
              <a:pathLst>
                <a:path h="90982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94495" y="3825627"/>
            <a:ext cx="3614589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38465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RSI 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92477" y="3825627"/>
            <a:ext cx="3609826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38465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Condition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85698" y="3825627"/>
            <a:ext cx="770795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38465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Meaning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57411" y="4432547"/>
            <a:ext cx="16373178" cy="682377"/>
            <a:chOff x="0" y="0"/>
            <a:chExt cx="21830903" cy="9098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830919" cy="909828"/>
            </a:xfrm>
            <a:custGeom>
              <a:avLst/>
              <a:gdLst/>
              <a:ahLst/>
              <a:cxnLst/>
              <a:rect r="r" b="b" t="t" l="l"/>
              <a:pathLst>
                <a:path h="90982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94495" y="4508004"/>
            <a:ext cx="3614589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&gt; 70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92477" y="4508004"/>
            <a:ext cx="3609826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Overbought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85698" y="4508004"/>
            <a:ext cx="770795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Too many buyers → price may reverse down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57411" y="5114925"/>
            <a:ext cx="16373178" cy="682378"/>
            <a:chOff x="0" y="0"/>
            <a:chExt cx="21830903" cy="9098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830919" cy="909828"/>
            </a:xfrm>
            <a:custGeom>
              <a:avLst/>
              <a:gdLst/>
              <a:ahLst/>
              <a:cxnLst/>
              <a:rect r="r" b="b" t="t" l="l"/>
              <a:pathLst>
                <a:path h="90982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94495" y="5190381"/>
            <a:ext cx="3614589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50 - 70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92477" y="5190381"/>
            <a:ext cx="3609826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Bullish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85698" y="5190381"/>
            <a:ext cx="770795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Strong buying pressure, healthy uptrend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57411" y="5797302"/>
            <a:ext cx="16373178" cy="682378"/>
            <a:chOff x="0" y="0"/>
            <a:chExt cx="21830903" cy="9098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830919" cy="909828"/>
            </a:xfrm>
            <a:custGeom>
              <a:avLst/>
              <a:gdLst/>
              <a:ahLst/>
              <a:cxnLst/>
              <a:rect r="r" b="b" t="t" l="l"/>
              <a:pathLst>
                <a:path h="90982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194495" y="5872758"/>
            <a:ext cx="3614589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30 - 50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92477" y="5872758"/>
            <a:ext cx="3609826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Bearish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5698" y="5872758"/>
            <a:ext cx="770795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Selling pressure, mild downtrend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57411" y="6479679"/>
            <a:ext cx="16373178" cy="682378"/>
            <a:chOff x="0" y="0"/>
            <a:chExt cx="21830903" cy="90983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830919" cy="909828"/>
            </a:xfrm>
            <a:custGeom>
              <a:avLst/>
              <a:gdLst/>
              <a:ahLst/>
              <a:cxnLst/>
              <a:rect r="r" b="b" t="t" l="l"/>
              <a:pathLst>
                <a:path h="90982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194495" y="6555135"/>
            <a:ext cx="3614589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&lt; 30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92477" y="6555135"/>
            <a:ext cx="3609826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Oversold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85698" y="6555135"/>
            <a:ext cx="770795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Too many sellers → price may reverse up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47886" y="7438132"/>
            <a:ext cx="16392228" cy="1006971"/>
            <a:chOff x="0" y="0"/>
            <a:chExt cx="21856303" cy="134262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1856319" cy="1342644"/>
            </a:xfrm>
            <a:custGeom>
              <a:avLst/>
              <a:gdLst/>
              <a:ahLst/>
              <a:cxnLst/>
              <a:rect r="r" b="b" t="t" l="l"/>
              <a:pathLst>
                <a:path h="1342644" w="21856319">
                  <a:moveTo>
                    <a:pt x="0" y="473964"/>
                  </a:moveTo>
                  <a:cubicBezTo>
                    <a:pt x="0" y="212217"/>
                    <a:pt x="212217" y="0"/>
                    <a:pt x="473964" y="0"/>
                  </a:cubicBezTo>
                  <a:lnTo>
                    <a:pt x="21382355" y="0"/>
                  </a:lnTo>
                  <a:cubicBezTo>
                    <a:pt x="21644102" y="0"/>
                    <a:pt x="21856319" y="212217"/>
                    <a:pt x="21856319" y="473964"/>
                  </a:cubicBezTo>
                  <a:lnTo>
                    <a:pt x="21856319" y="868680"/>
                  </a:lnTo>
                  <a:cubicBezTo>
                    <a:pt x="21856319" y="1130427"/>
                    <a:pt x="21644102" y="1342644"/>
                    <a:pt x="21382355" y="1342644"/>
                  </a:cubicBezTo>
                  <a:lnTo>
                    <a:pt x="473964" y="1342644"/>
                  </a:lnTo>
                  <a:cubicBezTo>
                    <a:pt x="212217" y="1342644"/>
                    <a:pt x="0" y="1130427"/>
                    <a:pt x="0" y="868680"/>
                  </a:cubicBezTo>
                  <a:close/>
                </a:path>
              </a:pathLst>
            </a:custGeom>
            <a:solidFill>
              <a:srgbClr val="B6D6FC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184821" y="7793682"/>
            <a:ext cx="296168" cy="236935"/>
            <a:chOff x="0" y="0"/>
            <a:chExt cx="394890" cy="315913"/>
          </a:xfrm>
        </p:grpSpPr>
        <p:sp>
          <p:nvSpPr>
            <p:cNvPr name="Freeform 38" id="38" descr="preencoded.png"/>
            <p:cNvSpPr/>
            <p:nvPr/>
          </p:nvSpPr>
          <p:spPr>
            <a:xfrm flipH="false" flipV="false" rot="0">
              <a:off x="0" y="0"/>
              <a:ext cx="394843" cy="315976"/>
            </a:xfrm>
            <a:custGeom>
              <a:avLst/>
              <a:gdLst/>
              <a:ahLst/>
              <a:cxnLst/>
              <a:rect r="r" b="b" t="t" l="l"/>
              <a:pathLst>
                <a:path h="315976" w="394843">
                  <a:moveTo>
                    <a:pt x="0" y="0"/>
                  </a:moveTo>
                  <a:lnTo>
                    <a:pt x="394843" y="0"/>
                  </a:lnTo>
                  <a:lnTo>
                    <a:pt x="394843" y="315976"/>
                  </a:lnTo>
                  <a:lnTo>
                    <a:pt x="0" y="315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2" r="-11" b="-383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717922" y="7658100"/>
            <a:ext cx="15385256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Example: If SBIN RSI14 = 48.09 → neutral, possible pullback if &gt;70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2933402"/>
            <a:ext cx="9367689" cy="81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SMA &amp; MACD Signal Interpretation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7886" y="4224784"/>
            <a:ext cx="5464076" cy="947886"/>
            <a:chOff x="0" y="0"/>
            <a:chExt cx="7285435" cy="126384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7285482" cy="1263904"/>
            </a:xfrm>
            <a:custGeom>
              <a:avLst/>
              <a:gdLst/>
              <a:ahLst/>
              <a:cxnLst/>
              <a:rect r="r" b="b" t="t" l="l"/>
              <a:pathLst>
                <a:path h="1263904" w="7285482">
                  <a:moveTo>
                    <a:pt x="0" y="0"/>
                  </a:moveTo>
                  <a:lnTo>
                    <a:pt x="7285482" y="0"/>
                  </a:lnTo>
                  <a:lnTo>
                    <a:pt x="7285482" y="1263904"/>
                  </a:lnTo>
                  <a:lnTo>
                    <a:pt x="0" y="1263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13" r="0" b="-20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84821" y="5390555"/>
            <a:ext cx="3117949" cy="40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Golden Cross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821" y="5865168"/>
            <a:ext cx="4990208" cy="12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SMA20 &gt; SMA50 signals bullish crossover - short-term trend stronger than medium-term, indicating uptrend starting.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11962" y="4224784"/>
            <a:ext cx="5464076" cy="947886"/>
            <a:chOff x="0" y="0"/>
            <a:chExt cx="7285435" cy="1263848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285482" cy="1263904"/>
            </a:xfrm>
            <a:custGeom>
              <a:avLst/>
              <a:gdLst/>
              <a:ahLst/>
              <a:cxnLst/>
              <a:rect r="r" b="b" t="t" l="l"/>
              <a:pathLst>
                <a:path h="1263904" w="7285482">
                  <a:moveTo>
                    <a:pt x="0" y="0"/>
                  </a:moveTo>
                  <a:lnTo>
                    <a:pt x="7285482" y="0"/>
                  </a:lnTo>
                  <a:lnTo>
                    <a:pt x="7285482" y="1263904"/>
                  </a:lnTo>
                  <a:lnTo>
                    <a:pt x="0" y="1263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13" r="0" b="-20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648896" y="5390555"/>
            <a:ext cx="3117949" cy="40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Death Cross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48896" y="5865168"/>
            <a:ext cx="4990208" cy="12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SMA20 &lt; SMA50 signals bearish crossover - short-term weaker, indicating potential downtrend ahead.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876037" y="4224784"/>
            <a:ext cx="5464076" cy="947886"/>
            <a:chOff x="0" y="0"/>
            <a:chExt cx="7285435" cy="1263848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285482" cy="1263904"/>
            </a:xfrm>
            <a:custGeom>
              <a:avLst/>
              <a:gdLst/>
              <a:ahLst/>
              <a:cxnLst/>
              <a:rect r="r" b="b" t="t" l="l"/>
              <a:pathLst>
                <a:path h="1263904" w="7285482">
                  <a:moveTo>
                    <a:pt x="0" y="0"/>
                  </a:moveTo>
                  <a:lnTo>
                    <a:pt x="7285482" y="0"/>
                  </a:lnTo>
                  <a:lnTo>
                    <a:pt x="7285482" y="1263904"/>
                  </a:lnTo>
                  <a:lnTo>
                    <a:pt x="0" y="1263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3" r="0" b="-20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112972" y="5390555"/>
            <a:ext cx="3117949" cy="40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MACD Signals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12972" y="5865168"/>
            <a:ext cx="4990207" cy="12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MACD &gt; Signal Line = Bullish momentum. MACD &lt; Signal Line = Bearish momentum. Histogram shows strength.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6391" y="597247"/>
            <a:ext cx="5897464" cy="75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Dataset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6391" y="1903959"/>
            <a:ext cx="4070449" cy="3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SBIN Stock Data Specifications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6391" y="2429768"/>
            <a:ext cx="7974211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b="true" sz="1750">
                <a:solidFill>
                  <a:srgbClr val="38465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Stock:</a:t>
            </a:r>
            <a:r>
              <a:rPr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State Bank of India (SBIN, NSE India)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391" y="2866728"/>
            <a:ext cx="7974211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b="true" sz="1750">
                <a:solidFill>
                  <a:srgbClr val="38465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Timeframe:</a:t>
            </a:r>
            <a:r>
              <a:rPr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Last 1 year (250 trading days)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6391" y="3303686"/>
            <a:ext cx="7974211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b="true" sz="1750">
                <a:solidFill>
                  <a:srgbClr val="38465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</a:t>
            </a:r>
            <a:r>
              <a:rPr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NSE India public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391" y="3740646"/>
            <a:ext cx="7974211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b="true" sz="1750">
                <a:solidFill>
                  <a:srgbClr val="38465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Features:</a:t>
            </a:r>
            <a:r>
              <a:rPr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Date, Open, High, Low, Close, Volume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6391" y="4389835"/>
            <a:ext cx="3544789" cy="3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Technical Indicators Added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6391" y="4915644"/>
            <a:ext cx="7974211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SMA20, SMA50 for trend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6391" y="5352604"/>
            <a:ext cx="7974211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RSI14 for momentum measurement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391" y="5789562"/>
            <a:ext cx="7974211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MACD for signal detection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91" y="6226522"/>
            <a:ext cx="7974211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Volatility and ROC for risk assessment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94675" y="1028700"/>
            <a:ext cx="7974211" cy="7974211"/>
            <a:chOff x="0" y="0"/>
            <a:chExt cx="10632282" cy="10632282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0632313" cy="10632313"/>
            </a:xfrm>
            <a:custGeom>
              <a:avLst/>
              <a:gdLst/>
              <a:ahLst/>
              <a:cxnLst/>
              <a:rect r="r" b="b" t="t" l="l"/>
              <a:pathLst>
                <a:path h="10632313" w="10632313">
                  <a:moveTo>
                    <a:pt x="0" y="0"/>
                  </a:moveTo>
                  <a:lnTo>
                    <a:pt x="10632313" y="0"/>
                  </a:lnTo>
                  <a:lnTo>
                    <a:pt x="10632313" y="10632313"/>
                  </a:lnTo>
                  <a:lnTo>
                    <a:pt x="0" y="10632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1662904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196215" y="0"/>
            <a:ext cx="8091785" cy="10287000"/>
            <a:chOff x="0" y="0"/>
            <a:chExt cx="10789047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89047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789047">
                  <a:moveTo>
                    <a:pt x="0" y="0"/>
                  </a:moveTo>
                  <a:lnTo>
                    <a:pt x="10789047" y="0"/>
                  </a:lnTo>
                  <a:lnTo>
                    <a:pt x="1078904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5227" t="0" r="-4522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7886" y="2141636"/>
            <a:ext cx="9534228" cy="15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Machine Learning Models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2136" y="4326731"/>
            <a:ext cx="2980581" cy="66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6124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75%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2136" y="5271492"/>
            <a:ext cx="2980581" cy="7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Random Forest Accuracy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2136" y="6135738"/>
            <a:ext cx="2980581" cy="19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accuracy for predicting Up/Down trends using technical indicators and derived features.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38885" y="4326731"/>
            <a:ext cx="2980581" cy="66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6124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30.12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38885" y="5271492"/>
            <a:ext cx="2980581" cy="40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Prophet RMSE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38885" y="5746105"/>
            <a:ext cx="2980581" cy="19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Root Mean Squared Error for 30-day stock price forecasts using Facebook Prophet time-series model.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15634" y="4326731"/>
            <a:ext cx="2980581" cy="66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6124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23.22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15634" y="5271492"/>
            <a:ext cx="2980581" cy="40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437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Prophet MAE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15634" y="5746105"/>
            <a:ext cx="2980581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Mean Absolute Error showing Prophet's forecasting precision for daily price predictions.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1821805"/>
            <a:ext cx="6236048" cy="81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SMA Analysis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23629" y="4739283"/>
            <a:ext cx="2914650" cy="50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4625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66%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803797" y="3172420"/>
            <a:ext cx="3554611" cy="3554611"/>
            <a:chOff x="0" y="0"/>
            <a:chExt cx="4739482" cy="473948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739513" cy="4739513"/>
            </a:xfrm>
            <a:custGeom>
              <a:avLst/>
              <a:gdLst/>
              <a:ahLst/>
              <a:cxnLst/>
              <a:rect r="r" b="b" t="t" l="l"/>
              <a:pathLst>
                <a:path h="4739513" w="4739513">
                  <a:moveTo>
                    <a:pt x="0" y="0"/>
                  </a:moveTo>
                  <a:lnTo>
                    <a:pt x="4739513" y="0"/>
                  </a:lnTo>
                  <a:lnTo>
                    <a:pt x="4739513" y="4739513"/>
                  </a:lnTo>
                  <a:lnTo>
                    <a:pt x="0" y="4739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47886" y="6946999"/>
            <a:ext cx="5266581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SMA20 below SMA50 in last 10 weeks - bearish swing trading signal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86377" y="4739283"/>
            <a:ext cx="2914650" cy="50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4625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75%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366546" y="3172420"/>
            <a:ext cx="3554611" cy="3554611"/>
            <a:chOff x="0" y="0"/>
            <a:chExt cx="4739482" cy="4739482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739513" cy="4739513"/>
            </a:xfrm>
            <a:custGeom>
              <a:avLst/>
              <a:gdLst/>
              <a:ahLst/>
              <a:cxnLst/>
              <a:rect r="r" b="b" t="t" l="l"/>
              <a:pathLst>
                <a:path h="4739513" w="4739513">
                  <a:moveTo>
                    <a:pt x="0" y="0"/>
                  </a:moveTo>
                  <a:lnTo>
                    <a:pt x="4739513" y="0"/>
                  </a:lnTo>
                  <a:lnTo>
                    <a:pt x="4739513" y="4739513"/>
                  </a:lnTo>
                  <a:lnTo>
                    <a:pt x="0" y="4739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510635" y="6946999"/>
            <a:ext cx="5266581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Prices closed below SMA20 in last 4 weeks - strong selling pressure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49275" y="4739283"/>
            <a:ext cx="2914650" cy="50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4625" b="true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98.5%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929444" y="3172420"/>
            <a:ext cx="3554611" cy="3554611"/>
            <a:chOff x="0" y="0"/>
            <a:chExt cx="4739482" cy="4739482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739513" cy="4739513"/>
            </a:xfrm>
            <a:custGeom>
              <a:avLst/>
              <a:gdLst/>
              <a:ahLst/>
              <a:cxnLst/>
              <a:rect r="r" b="b" t="t" l="l"/>
              <a:pathLst>
                <a:path h="4739513" w="4739513">
                  <a:moveTo>
                    <a:pt x="0" y="0"/>
                  </a:moveTo>
                  <a:lnTo>
                    <a:pt x="4739513" y="0"/>
                  </a:lnTo>
                  <a:lnTo>
                    <a:pt x="4739513" y="4739513"/>
                  </a:lnTo>
                  <a:lnTo>
                    <a:pt x="0" y="4739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073384" y="6946999"/>
            <a:ext cx="5266730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SMA50 below SMA200 over 40+ weeks - long-term Death Cross pattern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7886" y="7971681"/>
            <a:ext cx="1639222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analysis reveals bearish signals across short, medium, and long-term timeframes, suggesting caution for traders and investors.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82189" y="0"/>
            <a:ext cx="7200900" cy="10287000"/>
            <a:chOff x="0" y="0"/>
            <a:chExt cx="96012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4199" t="0" r="-7300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432204" y="7548096"/>
            <a:ext cx="3290474" cy="2274540"/>
          </a:xfrm>
          <a:custGeom>
            <a:avLst/>
            <a:gdLst/>
            <a:ahLst/>
            <a:cxnLst/>
            <a:rect r="r" b="b" t="t" l="l"/>
            <a:pathLst>
              <a:path h="2274540" w="3290474">
                <a:moveTo>
                  <a:pt x="0" y="0"/>
                </a:moveTo>
                <a:lnTo>
                  <a:pt x="3290474" y="0"/>
                </a:lnTo>
                <a:lnTo>
                  <a:pt x="3290474" y="2274540"/>
                </a:lnTo>
                <a:lnTo>
                  <a:pt x="0" y="2274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7886" y="2034480"/>
            <a:ext cx="9534228" cy="15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Prophet Forecast with Volume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86" y="4204692"/>
            <a:ext cx="3117949" cy="40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Key Forecast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86" y="4774109"/>
            <a:ext cx="4478090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Strong uptrend from Nov 2024 to mid-2025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86" y="5615136"/>
            <a:ext cx="4478090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Downtrend from mid-2025 to Jan 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886" y="6456164"/>
            <a:ext cx="4478090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Current sideways/accumulation around 650-700 range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7886" y="7297191"/>
            <a:ext cx="4478090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Rising volume suggests building pressure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13549" y="4204692"/>
            <a:ext cx="3117949" cy="40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Anomaly Detection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13549" y="4774109"/>
            <a:ext cx="4478090" cy="19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Price movements outside forecast bounds signal potential breakouts. Above upper band indicates bullish momentum, below lower band warns of bearish breakdown.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DAGye7Nhiyo</dc:identifier>
  <dcterms:modified xsi:type="dcterms:W3CDTF">2011-08-01T06:04:30Z</dcterms:modified>
  <cp:revision>1</cp:revision>
  <dc:title>Project Motivation &amp; Objectives</dc:title>
</cp:coreProperties>
</file>